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61" r:id="rId2"/>
    <p:sldId id="262" r:id="rId3"/>
    <p:sldId id="26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DCE2F0"/>
    <a:srgbClr val="ACB9DB"/>
    <a:srgbClr val="FFE67D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53" autoAdjust="0"/>
    <p:restoredTop sz="77626" autoAdjust="0"/>
  </p:normalViewPr>
  <p:slideViewPr>
    <p:cSldViewPr snapToGrid="0">
      <p:cViewPr varScale="1">
        <p:scale>
          <a:sx n="51" d="100"/>
          <a:sy n="51" d="100"/>
        </p:scale>
        <p:origin x="6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2452"/>
    </p:cViewPr>
  </p:sorterViewPr>
  <p:notesViewPr>
    <p:cSldViewPr snapToGrid="0">
      <p:cViewPr>
        <p:scale>
          <a:sx n="300" d="100"/>
          <a:sy n="300" d="100"/>
        </p:scale>
        <p:origin x="-768" y="-60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5559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7993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584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矩形 13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09253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gradFill>
                      <a:gsLst>
                        <a:gs pos="0">
                          <a:schemeClr val="accent3">
                            <a:lumMod val="60000"/>
                            <a:lumOff val="40000"/>
                            <a:alpha val="48000"/>
                          </a:schemeClr>
                        </a:gs>
                        <a:gs pos="100000">
                          <a:schemeClr val="accent4">
                            <a:lumMod val="60000"/>
                            <a:lumOff val="40000"/>
                            <a:alpha val="48000"/>
                          </a:schemeClr>
                        </a:gs>
                      </a:gsLst>
                      <a:lin ang="2700000" scaled="0"/>
                    </a:gra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30717"/>
                  </a:ext>
                </a:extLst>
              </a:tr>
              <a:tr h="737838">
                <a:tc rowSpan="2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</a:tbl>
          </a:graphicData>
        </a:graphic>
      </p:graphicFrame>
      <p:sp>
        <p:nvSpPr>
          <p:cNvPr id="9" name="圓角矩形 8"/>
          <p:cNvSpPr/>
          <p:nvPr/>
        </p:nvSpPr>
        <p:spPr>
          <a:xfrm>
            <a:off x="7315201" y="1484730"/>
            <a:ext cx="341630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列出要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比較的</a:t>
            </a:r>
            <a:r>
              <a:rPr lang="zh-TW" altLang="en-US" sz="2800" b="1" dirty="0">
                <a:solidFill>
                  <a:schemeClr val="tx1"/>
                </a:solidFill>
              </a:rPr>
              <a:t>主題</a:t>
            </a: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extLst/>
          </p:nvPr>
        </p:nvGraphicFramePr>
        <p:xfrm>
          <a:off x="378721" y="2963001"/>
          <a:ext cx="10913443" cy="147567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958828963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008550713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69035409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801522814"/>
                    </a:ext>
                  </a:extLst>
                </a:gridCol>
              </a:tblGrid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相同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059046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2660238"/>
                  </a:ext>
                </a:extLst>
              </a:tr>
            </a:tbl>
          </a:graphicData>
        </a:graphic>
      </p:graphicFrame>
      <p:sp>
        <p:nvSpPr>
          <p:cNvPr id="12" name="圓角矩形 11"/>
          <p:cNvSpPr/>
          <p:nvPr/>
        </p:nvSpPr>
        <p:spPr>
          <a:xfrm>
            <a:off x="5131345" y="3333530"/>
            <a:ext cx="378091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列出兩者相同之處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/>
          </p:nvPr>
        </p:nvGraphicFramePr>
        <p:xfrm>
          <a:off x="378720" y="4436234"/>
          <a:ext cx="10913443" cy="147567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85304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41621744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086032614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641640961"/>
                    </a:ext>
                  </a:extLst>
                </a:gridCol>
              </a:tblGrid>
              <a:tr h="737838">
                <a:tc rowSpan="2">
                  <a:txBody>
                    <a:bodyPr/>
                    <a:lstStyle/>
                    <a:p>
                      <a:pPr algn="ctr"/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Heebo Light" pitchFamily="2" charset="-79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264492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1235692"/>
                  </a:ext>
                </a:extLst>
              </a:tr>
            </a:tbl>
          </a:graphicData>
        </a:graphic>
      </p:graphicFrame>
      <p:sp>
        <p:nvSpPr>
          <p:cNvPr id="14" name="圓角矩形 13"/>
          <p:cNvSpPr/>
          <p:nvPr/>
        </p:nvSpPr>
        <p:spPr>
          <a:xfrm>
            <a:off x="5131345" y="4890241"/>
            <a:ext cx="378091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兩者不同</a:t>
            </a:r>
            <a:r>
              <a:rPr lang="zh-TW" altLang="en-US" sz="2800" b="1" dirty="0">
                <a:solidFill>
                  <a:schemeClr val="tx1"/>
                </a:solidFill>
              </a:rPr>
              <a:t>之處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sp>
        <p:nvSpPr>
          <p:cNvPr id="1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6689057" y="115875"/>
            <a:ext cx="5192945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詞：異同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1" name="圓角矩形 20"/>
          <p:cNvSpPr/>
          <p:nvPr/>
        </p:nvSpPr>
        <p:spPr>
          <a:xfrm>
            <a:off x="1325491" y="3333530"/>
            <a:ext cx="1430808" cy="184054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將內容按不同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角度</a:t>
            </a:r>
            <a:endParaRPr lang="en-US" altLang="zh-TW" sz="2800" b="1" dirty="0" smtClean="0">
              <a:solidFill>
                <a:schemeClr val="tx1"/>
              </a:solidFill>
            </a:endParaRPr>
          </a:p>
          <a:p>
            <a:pPr algn="ctr"/>
            <a:r>
              <a:rPr lang="zh-TW" altLang="en-US" sz="2800" b="1" dirty="0" smtClean="0">
                <a:solidFill>
                  <a:schemeClr val="tx1"/>
                </a:solidFill>
              </a:rPr>
              <a:t>歸納</a:t>
            </a:r>
            <a:endParaRPr lang="zh-TW" altLang="en-US" sz="2800" b="1" dirty="0">
              <a:solidFill>
                <a:schemeClr val="tx1"/>
              </a:solidFill>
            </a:endParaRPr>
          </a:p>
        </p:txBody>
      </p:sp>
      <p:sp>
        <p:nvSpPr>
          <p:cNvPr id="1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09195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4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00100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988946"/>
                  </a:ext>
                </a:extLst>
              </a:tr>
            </a:tbl>
          </a:graphicData>
        </a:graphic>
      </p:graphicFrame>
      <p:graphicFrame>
        <p:nvGraphicFramePr>
          <p:cNvPr id="3" name="表格 2"/>
          <p:cNvGraphicFramePr>
            <a:graphicFrameLocks noGrp="1"/>
          </p:cNvGraphicFramePr>
          <p:nvPr>
            <p:extLst/>
          </p:nvPr>
        </p:nvGraphicFramePr>
        <p:xfrm>
          <a:off x="373858" y="2960557"/>
          <a:ext cx="10913443" cy="295135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109783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2784301476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417325520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643836781"/>
                    </a:ext>
                  </a:extLst>
                </a:gridCol>
              </a:tblGrid>
              <a:tr h="737838">
                <a:tc rowSpan="4"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不同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97256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165092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71537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177622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sp>
        <p:nvSpPr>
          <p:cNvPr id="14" name="圓角矩形 13"/>
          <p:cNvSpPr/>
          <p:nvPr/>
        </p:nvSpPr>
        <p:spPr>
          <a:xfrm>
            <a:off x="5177079" y="4143218"/>
            <a:ext cx="378091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兩者不同</a:t>
            </a:r>
            <a:r>
              <a:rPr lang="zh-TW" altLang="en-US" sz="2800" b="1" dirty="0">
                <a:solidFill>
                  <a:schemeClr val="tx1"/>
                </a:solidFill>
              </a:rPr>
              <a:t>之處</a:t>
            </a:r>
          </a:p>
        </p:txBody>
      </p:sp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sp>
        <p:nvSpPr>
          <p:cNvPr id="15" name="圓角矩形 14"/>
          <p:cNvSpPr/>
          <p:nvPr/>
        </p:nvSpPr>
        <p:spPr>
          <a:xfrm>
            <a:off x="7315201" y="1484730"/>
            <a:ext cx="341630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列出要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比較的</a:t>
            </a:r>
            <a:r>
              <a:rPr lang="zh-TW" altLang="en-US" sz="2800" b="1" dirty="0">
                <a:solidFill>
                  <a:schemeClr val="tx1"/>
                </a:solidFill>
              </a:rPr>
              <a:t>主題</a:t>
            </a:r>
          </a:p>
        </p:txBody>
      </p:sp>
      <p:sp>
        <p:nvSpPr>
          <p:cNvPr id="1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711700" y="115875"/>
            <a:ext cx="7170302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不同、分別、相異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sp>
        <p:nvSpPr>
          <p:cNvPr id="22" name="圓角矩形 21"/>
          <p:cNvSpPr/>
          <p:nvPr/>
        </p:nvSpPr>
        <p:spPr>
          <a:xfrm>
            <a:off x="1325491" y="3333530"/>
            <a:ext cx="1430808" cy="184054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將內容按不同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角度</a:t>
            </a:r>
            <a:endParaRPr lang="en-US" altLang="zh-TW" sz="2800" b="1" dirty="0" smtClean="0">
              <a:solidFill>
                <a:schemeClr val="tx1"/>
              </a:solidFill>
            </a:endParaRPr>
          </a:p>
          <a:p>
            <a:pPr algn="ctr"/>
            <a:r>
              <a:rPr lang="zh-TW" altLang="en-US" sz="2800" b="1" dirty="0" smtClean="0">
                <a:solidFill>
                  <a:schemeClr val="tx1"/>
                </a:solidFill>
              </a:rPr>
              <a:t>歸納</a:t>
            </a:r>
            <a:endParaRPr lang="zh-TW" altLang="en-US" sz="2800" b="1" dirty="0">
              <a:solidFill>
                <a:schemeClr val="tx1"/>
              </a:solidFill>
            </a:endParaRPr>
          </a:p>
        </p:txBody>
      </p:sp>
      <p:sp>
        <p:nvSpPr>
          <p:cNvPr id="1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5886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Top Corners Rounded 1">
            <a:extLst>
              <a:ext uri="{FF2B5EF4-FFF2-40B4-BE49-F238E27FC236}">
                <a16:creationId xmlns:a16="http://schemas.microsoft.com/office/drawing/2014/main" id="{B13A2393-EB8A-4842-A075-BD2F101F8431}"/>
              </a:ext>
            </a:extLst>
          </p:cNvPr>
          <p:cNvSpPr/>
          <p:nvPr/>
        </p:nvSpPr>
        <p:spPr>
          <a:xfrm>
            <a:off x="160573" y="1958667"/>
            <a:ext cx="11349740" cy="4217300"/>
          </a:xfrm>
          <a:prstGeom prst="round2SameRect">
            <a:avLst>
              <a:gd name="adj1" fmla="val 4575"/>
              <a:gd name="adj2" fmla="val 3042"/>
            </a:avLst>
          </a:prstGeom>
          <a:solidFill>
            <a:srgbClr val="FFFFFF"/>
          </a:solidFill>
          <a:ln>
            <a:noFill/>
          </a:ln>
          <a:effectLst>
            <a:outerShdw blurRad="571500" dist="393700" dir="2700000" sx="96000" sy="96000" algn="br" rotWithShape="0">
              <a:schemeClr val="tx1">
                <a:lumMod val="95000"/>
                <a:lumOff val="5000"/>
                <a:alpha val="1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4" name="Table 2">
            <a:extLst>
              <a:ext uri="{FF2B5EF4-FFF2-40B4-BE49-F238E27FC236}">
                <a16:creationId xmlns:a16="http://schemas.microsoft.com/office/drawing/2014/main" id="{12AEA3B5-41BD-4C18-BB80-E7848BAF180F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378721" y="2222722"/>
          <a:ext cx="10913443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3448196184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1288407205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3878488281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2688290443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endParaRPr lang="en-US" sz="3600" dirty="0"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600" b="1" dirty="0" smtClean="0">
                        <a:solidFill>
                          <a:schemeClr val="bg1"/>
                        </a:solidFill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TW" altLang="en-US" sz="36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uLnTx/>
                        <a:uFillTx/>
                        <a:latin typeface="+mn-ea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4656401"/>
                  </a:ext>
                </a:extLst>
              </a:tr>
              <a:tr h="737838">
                <a:tc rowSpan="4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5632729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1493440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0001004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1988946"/>
                  </a:ext>
                </a:extLst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extLst/>
          </p:nvPr>
        </p:nvGraphicFramePr>
        <p:xfrm>
          <a:off x="2847767" y="2222722"/>
          <a:ext cx="8449260" cy="737838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4224630">
                  <a:extLst>
                    <a:ext uri="{9D8B030D-6E8A-4147-A177-3AD203B41FA5}">
                      <a16:colId xmlns:a16="http://schemas.microsoft.com/office/drawing/2014/main" val="1158219732"/>
                    </a:ext>
                  </a:extLst>
                </a:gridCol>
                <a:gridCol w="4224630">
                  <a:extLst>
                    <a:ext uri="{9D8B030D-6E8A-4147-A177-3AD203B41FA5}">
                      <a16:colId xmlns:a16="http://schemas.microsoft.com/office/drawing/2014/main" val="137788119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主題一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zh-TW" altLang="en-US" sz="36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主題二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96330364"/>
                  </a:ext>
                </a:extLst>
              </a:tr>
            </a:tbl>
          </a:graphicData>
        </a:graphic>
      </p:graphicFrame>
      <p:graphicFrame>
        <p:nvGraphicFramePr>
          <p:cNvPr id="13" name="表格 12"/>
          <p:cNvGraphicFramePr>
            <a:graphicFrameLocks noGrp="1"/>
          </p:cNvGraphicFramePr>
          <p:nvPr>
            <p:extLst/>
          </p:nvPr>
        </p:nvGraphicFramePr>
        <p:xfrm>
          <a:off x="1229160" y="2222720"/>
          <a:ext cx="1613744" cy="3689190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613744">
                  <a:extLst>
                    <a:ext uri="{9D8B030D-6E8A-4147-A177-3AD203B41FA5}">
                      <a16:colId xmlns:a16="http://schemas.microsoft.com/office/drawing/2014/main" val="1378812985"/>
                    </a:ext>
                  </a:extLst>
                </a:gridCol>
              </a:tblGrid>
              <a:tr h="737838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bg1"/>
                          </a:solidFill>
                          <a:latin typeface="+mn-ea"/>
                          <a:ea typeface="+mn-ea"/>
                          <a:cs typeface="Segoe UI Light" panose="020B0502040204020203" pitchFamily="34" charset="0"/>
                        </a:rPr>
                        <a:t>角度</a:t>
                      </a: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2172234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2234828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828360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2267636"/>
                  </a:ext>
                </a:extLst>
              </a:tr>
              <a:tr h="737838"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8081785"/>
                  </a:ext>
                </a:extLst>
              </a:tr>
            </a:tbl>
          </a:graphicData>
        </a:graphic>
      </p:graphicFrame>
      <p:sp>
        <p:nvSpPr>
          <p:cNvPr id="11" name="圓角矩形 10"/>
          <p:cNvSpPr/>
          <p:nvPr/>
        </p:nvSpPr>
        <p:spPr>
          <a:xfrm>
            <a:off x="7315201" y="1484730"/>
            <a:ext cx="341630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列出要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比較的</a:t>
            </a:r>
            <a:r>
              <a:rPr lang="zh-TW" altLang="en-US" sz="2800" b="1" dirty="0">
                <a:solidFill>
                  <a:schemeClr val="tx1"/>
                </a:solidFill>
              </a:rPr>
              <a:t>主題</a:t>
            </a:r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4328612" y="115875"/>
            <a:ext cx="7812000" cy="53227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標題或題目的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標誌字</a:t>
            </a:r>
            <a:r>
              <a:rPr lang="zh-TW" altLang="en-US" sz="2800" b="1" dirty="0">
                <a:solidFill>
                  <a:schemeClr val="tx1"/>
                </a:solidFill>
                <a:latin typeface="+mj-ea"/>
                <a:ea typeface="+mj-ea"/>
              </a:rPr>
              <a:t>詞：共同之</a:t>
            </a:r>
            <a:r>
              <a:rPr lang="zh-TW" altLang="en-US" sz="2800" b="1" dirty="0" smtClean="0">
                <a:solidFill>
                  <a:schemeClr val="tx1"/>
                </a:solidFill>
                <a:latin typeface="+mj-ea"/>
                <a:ea typeface="+mj-ea"/>
              </a:rPr>
              <a:t>處、相似、相同 </a:t>
            </a:r>
            <a:endParaRPr lang="en-ID" sz="2800" dirty="0">
              <a:solidFill>
                <a:schemeClr val="tx1"/>
              </a:solidFill>
              <a:latin typeface="+mj-ea"/>
              <a:ea typeface="+mj-ea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607518"/>
              </p:ext>
            </p:extLst>
          </p:nvPr>
        </p:nvGraphicFramePr>
        <p:xfrm>
          <a:off x="373858" y="2960557"/>
          <a:ext cx="10913443" cy="2951352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850439">
                  <a:extLst>
                    <a:ext uri="{9D8B030D-6E8A-4147-A177-3AD203B41FA5}">
                      <a16:colId xmlns:a16="http://schemas.microsoft.com/office/drawing/2014/main" val="1341097838"/>
                    </a:ext>
                  </a:extLst>
                </a:gridCol>
                <a:gridCol w="1613744">
                  <a:extLst>
                    <a:ext uri="{9D8B030D-6E8A-4147-A177-3AD203B41FA5}">
                      <a16:colId xmlns:a16="http://schemas.microsoft.com/office/drawing/2014/main" val="2784301476"/>
                    </a:ext>
                  </a:extLst>
                </a:gridCol>
                <a:gridCol w="8449260">
                  <a:extLst>
                    <a:ext uri="{9D8B030D-6E8A-4147-A177-3AD203B41FA5}">
                      <a16:colId xmlns:a16="http://schemas.microsoft.com/office/drawing/2014/main" val="3417325520"/>
                    </a:ext>
                  </a:extLst>
                </a:gridCol>
              </a:tblGrid>
              <a:tr h="737838">
                <a:tc rowSpan="4">
                  <a:txBody>
                    <a:bodyPr/>
                    <a:lstStyle/>
                    <a:p>
                      <a:pPr algn="ctr"/>
                      <a:r>
                        <a:rPr lang="zh-TW" altLang="en-US" sz="36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</a:rPr>
                        <a:t>相同</a:t>
                      </a:r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2972563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1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</a:endParaRPr>
                    </a:p>
                  </a:txBody>
                  <a:tcPr marL="87442" marR="87442" marT="43721" marB="43721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5165092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90715378"/>
                  </a:ext>
                </a:extLst>
              </a:tr>
              <a:tr h="737838">
                <a:tc vMerge="1">
                  <a:txBody>
                    <a:bodyPr/>
                    <a:lstStyle/>
                    <a:p>
                      <a:pPr algn="ctr"/>
                      <a:endParaRPr lang="en-GB" sz="36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  <a:alpha val="48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</a:endParaRPr>
                    </a:p>
                  </a:txBody>
                  <a:tcPr marL="94379" marR="94379" marT="47189" marB="47189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8177622"/>
                  </a:ext>
                </a:extLst>
              </a:tr>
            </a:tbl>
          </a:graphicData>
        </a:graphic>
      </p:graphicFrame>
      <p:sp>
        <p:nvSpPr>
          <p:cNvPr id="14" name="圓角矩形 13"/>
          <p:cNvSpPr/>
          <p:nvPr/>
        </p:nvSpPr>
        <p:spPr>
          <a:xfrm>
            <a:off x="5177079" y="4143218"/>
            <a:ext cx="3780910" cy="586033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列出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兩者相同</a:t>
            </a:r>
            <a:r>
              <a:rPr lang="zh-TW" altLang="en-US" sz="2800" b="1" dirty="0">
                <a:solidFill>
                  <a:schemeClr val="tx1"/>
                </a:solidFill>
              </a:rPr>
              <a:t>之處</a:t>
            </a:r>
          </a:p>
        </p:txBody>
      </p:sp>
      <p:sp>
        <p:nvSpPr>
          <p:cNvPr id="21" name="圓角矩形 20"/>
          <p:cNvSpPr/>
          <p:nvPr/>
        </p:nvSpPr>
        <p:spPr>
          <a:xfrm>
            <a:off x="1325491" y="3333530"/>
            <a:ext cx="1430808" cy="1840542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</a:rPr>
              <a:t>將內容按不同</a:t>
            </a:r>
            <a:r>
              <a:rPr lang="zh-TW" altLang="en-US" sz="2800" b="1" dirty="0" smtClean="0">
                <a:solidFill>
                  <a:schemeClr val="tx1"/>
                </a:solidFill>
              </a:rPr>
              <a:t>角度</a:t>
            </a:r>
            <a:endParaRPr lang="en-US" altLang="zh-TW" sz="2800" b="1" dirty="0" smtClean="0">
              <a:solidFill>
                <a:schemeClr val="tx1"/>
              </a:solidFill>
            </a:endParaRPr>
          </a:p>
          <a:p>
            <a:pPr algn="ctr"/>
            <a:r>
              <a:rPr lang="zh-TW" altLang="en-US" sz="2800" b="1" dirty="0" smtClean="0">
                <a:solidFill>
                  <a:schemeClr val="tx1"/>
                </a:solidFill>
              </a:rPr>
              <a:t>歸納</a:t>
            </a:r>
            <a:endParaRPr lang="zh-TW" altLang="en-US" sz="2800" b="1" dirty="0">
              <a:solidFill>
                <a:schemeClr val="tx1"/>
              </a:solidFill>
            </a:endParaRPr>
          </a:p>
        </p:txBody>
      </p:sp>
      <p:sp>
        <p:nvSpPr>
          <p:cNvPr id="1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建構比較組織圖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14073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自訂 5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0E57C4"/>
      </a:hlink>
      <a:folHlink>
        <a:srgbClr val="072B62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14928</TotalTime>
  <Words>128</Words>
  <Application>Microsoft Office PowerPoint</Application>
  <PresentationFormat>寬螢幕</PresentationFormat>
  <Paragraphs>35</Paragraphs>
  <Slides>3</Slides>
  <Notes>3</Notes>
  <HiddenSlides>0</HiddenSlides>
  <MMClips>0</MMClips>
  <ScaleCrop>false</ScaleCrop>
  <HeadingPairs>
    <vt:vector size="6" baseType="variant">
      <vt:variant>
        <vt:lpstr>使用字型</vt:lpstr>
      </vt:variant>
      <vt:variant>
        <vt:i4>7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</vt:i4>
      </vt:variant>
    </vt:vector>
  </HeadingPairs>
  <TitlesOfParts>
    <vt:vector size="11" baseType="lpstr">
      <vt:lpstr>Heebo Light</vt:lpstr>
      <vt:lpstr>Microsoft JhengHei</vt:lpstr>
      <vt:lpstr>Microsoft JhengHei</vt:lpstr>
      <vt:lpstr>新細明體</vt:lpstr>
      <vt:lpstr>Arial</vt:lpstr>
      <vt:lpstr>Calibri</vt:lpstr>
      <vt:lpstr>Segoe UI Light</vt:lpstr>
      <vt:lpstr>Office 佈景主題</vt:lpstr>
      <vt:lpstr>PowerPoint 簡報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650</cp:revision>
  <dcterms:created xsi:type="dcterms:W3CDTF">2022-06-23T09:13:07Z</dcterms:created>
  <dcterms:modified xsi:type="dcterms:W3CDTF">2023-09-13T07:37:50Z</dcterms:modified>
</cp:coreProperties>
</file>